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4" r:id="rId6"/>
    <p:sldId id="276" r:id="rId7"/>
    <p:sldId id="266" r:id="rId8"/>
    <p:sldId id="271" r:id="rId9"/>
    <p:sldId id="268" r:id="rId10"/>
    <p:sldId id="269" r:id="rId11"/>
    <p:sldId id="272" r:id="rId12"/>
    <p:sldId id="270" r:id="rId13"/>
    <p:sldId id="267" r:id="rId14"/>
    <p:sldId id="273" r:id="rId15"/>
    <p:sldId id="275" r:id="rId16"/>
    <p:sldId id="260" r:id="rId17"/>
    <p:sldId id="261" r:id="rId18"/>
    <p:sldId id="262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660"/>
  </p:normalViewPr>
  <p:slideViewPr>
    <p:cSldViewPr>
      <p:cViewPr varScale="1">
        <p:scale>
          <a:sx n="68" d="100"/>
          <a:sy n="68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366ED3-4955-48E5-9763-192C241DEEDE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EE4672-6A59-45AB-8240-C9E790F2C0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366ED3-4955-48E5-9763-192C241DEEDE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EE4672-6A59-45AB-8240-C9E790F2C0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366ED3-4955-48E5-9763-192C241DEEDE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EE4672-6A59-45AB-8240-C9E790F2C0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366ED3-4955-48E5-9763-192C241DEEDE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EE4672-6A59-45AB-8240-C9E790F2C0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366ED3-4955-48E5-9763-192C241DEEDE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EE4672-6A59-45AB-8240-C9E790F2C0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366ED3-4955-48E5-9763-192C241DEEDE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EE4672-6A59-45AB-8240-C9E790F2C0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366ED3-4955-48E5-9763-192C241DEEDE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EE4672-6A59-45AB-8240-C9E790F2C0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366ED3-4955-48E5-9763-192C241DEEDE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EE4672-6A59-45AB-8240-C9E790F2C0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366ED3-4955-48E5-9763-192C241DEEDE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EE4672-6A59-45AB-8240-C9E790F2C0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366ED3-4955-48E5-9763-192C241DEEDE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EE4672-6A59-45AB-8240-C9E790F2C0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366ED3-4955-48E5-9763-192C241DEEDE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EE4672-6A59-45AB-8240-C9E790F2C09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2366ED3-4955-48E5-9763-192C241DEEDE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3EE4672-6A59-45AB-8240-C9E790F2C09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267200"/>
            <a:ext cx="7772400" cy="18288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Do-now: YOU have just been appointed as the Secretary of Education. </a:t>
            </a:r>
            <a:b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What change(s) will you make immediately to American schools? Explain your reasoning. 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History of US schools: 20</a:t>
            </a:r>
            <a:r>
              <a:rPr lang="en-US" baseline="30000" dirty="0" smtClean="0"/>
              <a:t>th</a:t>
            </a:r>
            <a:r>
              <a:rPr lang="en-US" dirty="0" smtClean="0"/>
              <a:t> century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20</a:t>
            </a:r>
            <a:r>
              <a:rPr lang="en-US" baseline="30000" dirty="0" smtClean="0"/>
              <a:t>th</a:t>
            </a:r>
            <a:r>
              <a:rPr lang="en-US" dirty="0" smtClean="0"/>
              <a:t> century was </a:t>
            </a:r>
            <a:r>
              <a:rPr lang="en-US" dirty="0" err="1" smtClean="0"/>
              <a:t>inclusivism</a:t>
            </a:r>
            <a:r>
              <a:rPr lang="en-US" dirty="0" smtClean="0"/>
              <a:t> and the idea of education for all. </a:t>
            </a:r>
          </a:p>
          <a:p>
            <a:r>
              <a:rPr lang="en-US" dirty="0" smtClean="0"/>
              <a:t>Response to increased industrialization and factories. </a:t>
            </a:r>
          </a:p>
          <a:p>
            <a:r>
              <a:rPr lang="en-US" u="sng" dirty="0" smtClean="0"/>
              <a:t>State controlled </a:t>
            </a:r>
            <a:r>
              <a:rPr lang="en-US" dirty="0" smtClean="0"/>
              <a:t>free public education was the rule. School attendance was mandatory, education was universal.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22" name="Picture 2" descr="https://gordon.wiki.ccsd.edu/file/view/industrialization.jpg/34086937/industrializ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599" y="685800"/>
            <a:ext cx="4059413" cy="3048000"/>
          </a:xfrm>
          <a:prstGeom prst="rect">
            <a:avLst/>
          </a:prstGeom>
          <a:noFill/>
        </p:spPr>
      </p:pic>
      <p:pic>
        <p:nvPicPr>
          <p:cNvPr id="30724" name="Picture 4" descr="http://t1.gstatic.com/images?q=tbn:ANd9GcTd94nmDHP2gm19z5KuHExOmzpyHgkR5wRP9de7YmWyZ3KH3clm63i5y4C4J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685800"/>
            <a:ext cx="3865773" cy="289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racial, religious and ethnic groups should have access to the same type of education in the same type of setting. </a:t>
            </a:r>
          </a:p>
          <a:p>
            <a:r>
              <a:rPr lang="en-US" dirty="0" smtClean="0"/>
              <a:t>Brown v. Board of Education desegregated schools</a:t>
            </a:r>
          </a:p>
          <a:p>
            <a:r>
              <a:rPr lang="en-US" dirty="0" smtClean="0"/>
              <a:t>From 1900 to 1996 the percentage of teenagers who graduated from high school increased from about 6 percent to about 85 percent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Current State of Education in the US: No Child Left Behind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Child Left Behind was passed in 2001 to address the “achievement gap” between certain groups of students</a:t>
            </a:r>
          </a:p>
          <a:p>
            <a:r>
              <a:rPr lang="en-US" dirty="0" smtClean="0"/>
              <a:t>The law required </a:t>
            </a:r>
          </a:p>
          <a:p>
            <a:pPr>
              <a:buNone/>
            </a:pPr>
            <a:r>
              <a:rPr lang="en-US" dirty="0" smtClean="0"/>
              <a:t>state testing to hold</a:t>
            </a:r>
          </a:p>
          <a:p>
            <a:pPr>
              <a:buNone/>
            </a:pPr>
            <a:r>
              <a:rPr lang="en-US" dirty="0" smtClean="0"/>
              <a:t>schools and teachers</a:t>
            </a:r>
          </a:p>
          <a:p>
            <a:pPr>
              <a:buNone/>
            </a:pPr>
            <a:r>
              <a:rPr lang="en-US" dirty="0" smtClean="0"/>
              <a:t>accountable to </a:t>
            </a:r>
          </a:p>
          <a:p>
            <a:pPr>
              <a:buNone/>
            </a:pPr>
            <a:r>
              <a:rPr lang="en-US" dirty="0" smtClean="0"/>
              <a:t>student achievement</a:t>
            </a:r>
          </a:p>
          <a:p>
            <a:endParaRPr lang="en-US" dirty="0"/>
          </a:p>
        </p:txBody>
      </p:sp>
      <p:pic>
        <p:nvPicPr>
          <p:cNvPr id="27650" name="Picture 2" descr="http://bloximages.newyork1.vip.townnews.com/phillyburbs.com/content/tncms/assets/v3/editorial/5/6c/56ca7c19-b19b-5efb-a015-95b83752e3cf/4f393cf01789f.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1981200"/>
            <a:ext cx="3048000" cy="30292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2770" name="Picture 2" descr="http://jamesbrauer.com/wp-content/uploads/2011/10/No-Child-Left-Behind-Identifies-Good-Schools-as-Failur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609600"/>
            <a:ext cx="4075043" cy="3124200"/>
          </a:xfrm>
          <a:prstGeom prst="rect">
            <a:avLst/>
          </a:prstGeom>
          <a:noFill/>
        </p:spPr>
      </p:pic>
      <p:pic>
        <p:nvPicPr>
          <p:cNvPr id="32772" name="Picture 4" descr="http://iqrafoundation.com/wp-content/uploads/2010/12/Standardized-Test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533400"/>
            <a:ext cx="3810000" cy="2857500"/>
          </a:xfrm>
          <a:prstGeom prst="rect">
            <a:avLst/>
          </a:prstGeom>
          <a:noFill/>
        </p:spPr>
      </p:pic>
      <p:pic>
        <p:nvPicPr>
          <p:cNvPr id="32774" name="Picture 6" descr="http://t1.gstatic.com/images?q=tbn:ANd9GcTPVhrRynmUfoCEiZhbbQEHoxwrF33TJ-CWl4hPPF7eSFVRusZk3Vcgj_dpQ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45900" y="3429000"/>
            <a:ext cx="3893276" cy="259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Charter schools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3794" name="Picture 2" descr="https://encrypted-tbn1.google.com/images?q=tbn:ANd9GcQpOD6NkmxsSCbkbTu8NUycmphlp-wE3C0Fv-Pug6j2tWHM4aBD2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762000"/>
            <a:ext cx="3743325" cy="3886200"/>
          </a:xfrm>
          <a:prstGeom prst="rect">
            <a:avLst/>
          </a:prstGeom>
          <a:noFill/>
        </p:spPr>
      </p:pic>
      <p:pic>
        <p:nvPicPr>
          <p:cNvPr id="33796" name="Picture 4" descr="http://education-portal.com/cimages/multimages/16/usnews-charter-ma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33400"/>
            <a:ext cx="4191000" cy="426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we watch the clip, consider what grade you would give the US education system. </a:t>
            </a:r>
          </a:p>
          <a:p>
            <a:r>
              <a:rPr lang="en-US" dirty="0" smtClean="0"/>
              <a:t>After the clip, record your responses. </a:t>
            </a:r>
          </a:p>
          <a:p>
            <a:r>
              <a:rPr lang="en-US" dirty="0" smtClean="0"/>
              <a:t>Be prepared to share.  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Repeat for the 3 articles in your packet. Be mindful of the time! Your evidence sheet is due at the end of the period.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Reflection and interactive 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 your homework assignment with me.</a:t>
            </a:r>
          </a:p>
          <a:p>
            <a:endParaRPr lang="en-US" dirty="0" smtClean="0"/>
          </a:p>
          <a:p>
            <a:r>
              <a:rPr lang="en-US" dirty="0" smtClean="0"/>
              <a:t>Complete the first interview sheet silently and independently so that you are familiar with the questions.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On the post-it note, write your name and answer one of the following questions:</a:t>
            </a:r>
          </a:p>
          <a:p>
            <a:pPr>
              <a:buNone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What is something compelling you learned about American schools today that you didn’t know before?</a:t>
            </a:r>
          </a:p>
          <a:p>
            <a:pPr marL="514350" indent="-514350">
              <a:buAutoNum type="arabicPeriod"/>
            </a:pPr>
            <a:r>
              <a:rPr lang="en-US" dirty="0" smtClean="0"/>
              <a:t>What solutions, if any, do you suggest are made to the American school system?</a:t>
            </a:r>
          </a:p>
          <a:p>
            <a:pPr marL="514350" indent="-514350">
              <a:buAutoNum type="arabicPeriod"/>
            </a:pPr>
            <a:r>
              <a:rPr lang="en-US" dirty="0" smtClean="0"/>
              <a:t>What questions do you still have about the American school system? 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Reminders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4500" dirty="0" smtClean="0"/>
              <a:t>Interview packet due on Friday</a:t>
            </a:r>
          </a:p>
          <a:p>
            <a:r>
              <a:rPr lang="en-US" sz="4500" dirty="0" smtClean="0"/>
              <a:t>Coach class and college prep class on Friday after school with Ms. Nichols and Ms. John</a:t>
            </a:r>
            <a:endParaRPr lang="en-US" sz="45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agenda and 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685800"/>
            <a:ext cx="8183880" cy="465124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Today’s agenda and objective:</a:t>
            </a:r>
          </a:p>
          <a:p>
            <a:pPr>
              <a:buNone/>
            </a:pPr>
            <a:r>
              <a:rPr lang="en-US" dirty="0" smtClean="0"/>
              <a:t>Students will be able to be able to explain current educational policy in the United States and reflect on their own educational experience by:</a:t>
            </a:r>
          </a:p>
          <a:p>
            <a:pPr>
              <a:buNone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Do-now and discuss</a:t>
            </a:r>
          </a:p>
          <a:p>
            <a:pPr marL="514350" indent="-514350">
              <a:buAutoNum type="arabicPeriod"/>
            </a:pPr>
            <a:r>
              <a:rPr lang="en-US" dirty="0" smtClean="0"/>
              <a:t>Education survey</a:t>
            </a:r>
          </a:p>
          <a:p>
            <a:pPr marL="514350" indent="-514350">
              <a:buAutoNum type="arabicPeriod"/>
            </a:pPr>
            <a:r>
              <a:rPr lang="en-US" dirty="0" smtClean="0"/>
              <a:t>Notes</a:t>
            </a:r>
          </a:p>
          <a:p>
            <a:pPr marL="514350" indent="-514350">
              <a:buAutoNum type="arabicPeriod"/>
            </a:pPr>
            <a:r>
              <a:rPr lang="en-US" dirty="0" smtClean="0"/>
              <a:t>Two clips on American schools</a:t>
            </a:r>
          </a:p>
          <a:p>
            <a:pPr marL="514350" indent="-514350">
              <a:buAutoNum type="arabicPeriod"/>
            </a:pPr>
            <a:r>
              <a:rPr lang="en-US" dirty="0" smtClean="0"/>
              <a:t>Grading the US Education system</a:t>
            </a:r>
          </a:p>
          <a:p>
            <a:pPr marL="514350" indent="-514350">
              <a:buAutoNum type="arabicPeriod"/>
            </a:pPr>
            <a:r>
              <a:rPr lang="en-US" dirty="0" smtClean="0"/>
              <a:t>Reflection </a:t>
            </a:r>
          </a:p>
          <a:p>
            <a:pPr marL="514350" indent="-514350">
              <a:buAutoNum type="arabicPeriod"/>
            </a:pPr>
            <a:r>
              <a:rPr lang="en-US" dirty="0" smtClean="0"/>
              <a:t>Closing</a:t>
            </a:r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 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this unit, Domestic Policy, we will be learning all about the government’s policies on a variety of issues</a:t>
            </a:r>
          </a:p>
          <a:p>
            <a:r>
              <a:rPr lang="en-US" dirty="0" smtClean="0"/>
              <a:t>In order to understand our own opinions and background knowledge, we will take a survey at the beginning and end of teach topic.</a:t>
            </a:r>
          </a:p>
          <a:p>
            <a:r>
              <a:rPr lang="en-US" dirty="0" smtClean="0"/>
              <a:t>Silently and independently circle your “FIRST ROUND” response—its highlighted in grey.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 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Pick one answer you would like to discuss</a:t>
            </a:r>
          </a:p>
          <a:p>
            <a:r>
              <a:rPr lang="en-US" dirty="0" smtClean="0"/>
              <a:t>Turn to your neighbor or group and share your responses for 1 minute, explaining your reasoning. </a:t>
            </a:r>
          </a:p>
          <a:p>
            <a:r>
              <a:rPr lang="en-US" dirty="0" smtClean="0"/>
              <a:t>Be prepared to share with the whole class.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Constitution and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530352"/>
            <a:ext cx="3505200" cy="418795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Constitution says NOTHING about education</a:t>
            </a:r>
          </a:p>
          <a:p>
            <a:r>
              <a:rPr lang="en-US" dirty="0" smtClean="0"/>
              <a:t>The 10</a:t>
            </a:r>
            <a:r>
              <a:rPr lang="en-US" baseline="30000" dirty="0" smtClean="0"/>
              <a:t>th</a:t>
            </a:r>
            <a:r>
              <a:rPr lang="en-US" dirty="0" smtClean="0"/>
              <a:t> amendment reserves anything not in the Constitution for the states, not the federal government</a:t>
            </a:r>
            <a:endParaRPr lang="en-US" dirty="0"/>
          </a:p>
        </p:txBody>
      </p:sp>
      <p:pic>
        <p:nvPicPr>
          <p:cNvPr id="1028" name="Picture 4" descr="http://static.icivics.org/sites/default/files/constitu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609600"/>
            <a:ext cx="4648200" cy="441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BIG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What is the purpose of a public </a:t>
            </a:r>
            <a:r>
              <a:rPr lang="en-US" dirty="0" smtClean="0"/>
              <a:t>education?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Who </a:t>
            </a:r>
            <a:r>
              <a:rPr lang="en-US" dirty="0" smtClean="0"/>
              <a:t>is to receive the educational</a:t>
            </a:r>
            <a:br>
              <a:rPr lang="en-US" dirty="0" smtClean="0"/>
            </a:br>
            <a:r>
              <a:rPr lang="en-US" dirty="0" smtClean="0"/>
              <a:t>services provided by the public? 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And</a:t>
            </a:r>
            <a:r>
              <a:rPr lang="en-US" dirty="0" smtClean="0"/>
              <a:t>, how does government ensure the quality of these educational services?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History of Education in the US: 19</a:t>
            </a:r>
            <a:r>
              <a:rPr lang="en-US" baseline="30000" dirty="0" smtClean="0"/>
              <a:t>th</a:t>
            </a:r>
            <a:r>
              <a:rPr lang="en-US" dirty="0" smtClean="0"/>
              <a:t> century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"The Common School Period”</a:t>
            </a:r>
          </a:p>
          <a:p>
            <a:pPr>
              <a:buNone/>
            </a:pPr>
            <a:r>
              <a:rPr lang="en-US" dirty="0" smtClean="0"/>
              <a:t>-public education didn’t exist until the 1840s</a:t>
            </a:r>
          </a:p>
          <a:p>
            <a:pPr>
              <a:buNone/>
            </a:pPr>
            <a:r>
              <a:rPr lang="en-US" dirty="0" smtClean="0"/>
              <a:t>-reform movement encouraged and eventually required public schooling for all elementary age students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Very </a:t>
            </a:r>
            <a:r>
              <a:rPr lang="en-US" u="sng" dirty="0" smtClean="0"/>
              <a:t>local </a:t>
            </a:r>
            <a:r>
              <a:rPr lang="en-US" dirty="0" smtClean="0"/>
              <a:t>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3554" name="Picture 2" descr="http://www.octhebeach.com/museum/images/Museums-157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533400"/>
            <a:ext cx="5332372" cy="3810000"/>
          </a:xfrm>
          <a:prstGeom prst="rect">
            <a:avLst/>
          </a:prstGeom>
          <a:noFill/>
        </p:spPr>
      </p:pic>
      <p:pic>
        <p:nvPicPr>
          <p:cNvPr id="23556" name="Picture 4" descr="https://encrypted-tbn2.google.com/images?q=tbn:ANd9GcRpgHKqQyA30kmJXSuXvRfDBP3X5xhzCoKZTb6ITBWtKvVvRiJhp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685800"/>
            <a:ext cx="2647950" cy="2667000"/>
          </a:xfrm>
          <a:prstGeom prst="rect">
            <a:avLst/>
          </a:prstGeom>
          <a:noFill/>
        </p:spPr>
      </p:pic>
      <p:pic>
        <p:nvPicPr>
          <p:cNvPr id="23558" name="Picture 6" descr="http://t0.gstatic.com/images?q=tbn:ANd9GcSWMl4RxwuxnQ7CZh2MgNMteNVMZ8vKre1WY0X5v7710tjUIFreecnbiFaEV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3505200"/>
            <a:ext cx="2552700" cy="17907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57504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sz="4500" b="1" dirty="0" smtClean="0"/>
              <a:t>WHY have common schools? </a:t>
            </a:r>
          </a:p>
          <a:p>
            <a:r>
              <a:rPr lang="en-US" dirty="0" smtClean="0"/>
              <a:t>Used to "Americanize" all foreigners</a:t>
            </a:r>
          </a:p>
          <a:p>
            <a:r>
              <a:rPr lang="en-US" dirty="0" smtClean="0"/>
              <a:t>More educated the people are, the more productive they can be</a:t>
            </a:r>
          </a:p>
          <a:p>
            <a:r>
              <a:rPr lang="en-US" dirty="0" smtClean="0"/>
              <a:t>McGuffey Readers - expanded what was learned</a:t>
            </a:r>
          </a:p>
          <a:p>
            <a:r>
              <a:rPr lang="en-US" dirty="0" smtClean="0"/>
              <a:t>Taxes?</a:t>
            </a:r>
          </a:p>
          <a:p>
            <a:r>
              <a:rPr lang="en-US" dirty="0" smtClean="0"/>
              <a:t>Dilute </a:t>
            </a:r>
            <a:r>
              <a:rPr lang="en-US" u="sng" dirty="0" smtClean="0"/>
              <a:t>or</a:t>
            </a:r>
            <a:r>
              <a:rPr lang="en-US" dirty="0" smtClean="0"/>
              <a:t> expand culture / religion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56</TotalTime>
  <Words>607</Words>
  <Application>Microsoft Office PowerPoint</Application>
  <PresentationFormat>On-screen Show (4:3)</PresentationFormat>
  <Paragraphs>77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Aspect</vt:lpstr>
      <vt:lpstr>Do-now: YOU have just been appointed as the Secretary of Education.   What change(s) will you make immediately to American schools? Explain your reasoning. </vt:lpstr>
      <vt:lpstr>Today’s agenda and objective</vt:lpstr>
      <vt:lpstr>Education survey</vt:lpstr>
      <vt:lpstr>Education survey</vt:lpstr>
      <vt:lpstr>The Constitution and Education</vt:lpstr>
      <vt:lpstr>3 BIG questions</vt:lpstr>
      <vt:lpstr>History of Education in the US: 19th century </vt:lpstr>
      <vt:lpstr>Very local control</vt:lpstr>
      <vt:lpstr>Slide 9</vt:lpstr>
      <vt:lpstr>History of US schools: 20th century </vt:lpstr>
      <vt:lpstr>Slide 11</vt:lpstr>
      <vt:lpstr>Slide 12</vt:lpstr>
      <vt:lpstr>Current State of Education in the US: No Child Left Behind</vt:lpstr>
      <vt:lpstr>Slide 14</vt:lpstr>
      <vt:lpstr>Charter schools</vt:lpstr>
      <vt:lpstr>Evidence review</vt:lpstr>
      <vt:lpstr>Reflection and interactive homework</vt:lpstr>
      <vt:lpstr>Closing</vt:lpstr>
      <vt:lpstr>Reminders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Do-now: YOU have just been appointed as the Secretary of Education.   What change(s) will you make immediately to American schools? Explain your reasoning. </dc:title>
  <dc:creator>Mnichols</dc:creator>
  <cp:lastModifiedBy>Mnichols</cp:lastModifiedBy>
  <cp:revision>4</cp:revision>
  <dcterms:created xsi:type="dcterms:W3CDTF">2012-04-10T18:40:28Z</dcterms:created>
  <dcterms:modified xsi:type="dcterms:W3CDTF">2012-04-10T19:41:03Z</dcterms:modified>
</cp:coreProperties>
</file>